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304" r:id="rId3"/>
    <p:sldId id="260" r:id="rId4"/>
    <p:sldId id="307" r:id="rId5"/>
    <p:sldId id="306" r:id="rId6"/>
    <p:sldId id="305" r:id="rId7"/>
    <p:sldId id="261" r:id="rId8"/>
    <p:sldId id="283" r:id="rId9"/>
    <p:sldId id="262" r:id="rId10"/>
    <p:sldId id="308" r:id="rId11"/>
    <p:sldId id="284" r:id="rId12"/>
  </p:sldIdLst>
  <p:sldSz cx="9144000" cy="5143500" type="screen16x9"/>
  <p:notesSz cx="6858000" cy="9144000"/>
  <p:embeddedFontLst>
    <p:embeddedFont>
      <p:font typeface="Abel" panose="020B0604020202020204" charset="0"/>
      <p:regular r:id="rId14"/>
    </p:embeddedFont>
    <p:embeddedFont>
      <p:font typeface="Barlow Semi Condensed" panose="00000506000000000000" pitchFamily="2" charset="0"/>
      <p:regular r:id="rId15"/>
      <p:bold r:id="rId16"/>
      <p:italic r:id="rId17"/>
      <p:boldItalic r:id="rId18"/>
    </p:embeddedFont>
    <p:embeddedFont>
      <p:font typeface="Barlow Semi Condensed Light" panose="00000406000000000000" pitchFamily="2" charset="0"/>
      <p:regular r:id="rId19"/>
      <p:bold r:id="rId20"/>
      <p:italic r:id="rId21"/>
      <p:boldItalic r:id="rId22"/>
    </p:embeddedFont>
    <p:embeddedFont>
      <p:font typeface="Barlow Semi Condensed Medium" panose="00000606000000000000" pitchFamily="2" charset="0"/>
      <p:regular r:id="rId23"/>
      <p:bold r:id="rId24"/>
      <p:italic r:id="rId25"/>
      <p:boldItalic r:id="rId26"/>
    </p:embeddedFont>
    <p:embeddedFont>
      <p:font typeface="Fjall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C6FC"/>
    <a:srgbClr val="477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FB93BC-02CB-44D0-95AA-F140E17C31E3}">
  <a:tblStyle styleId="{75FB93BC-02CB-44D0-95AA-F140E17C31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 snapToGrid="0">
      <p:cViewPr>
        <p:scale>
          <a:sx n="75" d="100"/>
          <a:sy n="75" d="100"/>
        </p:scale>
        <p:origin x="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60" r:id="rId7"/>
    <p:sldLayoutId id="2147483661" r:id="rId8"/>
    <p:sldLayoutId id="2147483663" r:id="rId9"/>
    <p:sldLayoutId id="2147483665" r:id="rId10"/>
    <p:sldLayoutId id="2147483667" r:id="rId11"/>
    <p:sldLayoutId id="2147483673" r:id="rId12"/>
    <p:sldLayoutId id="2147483674" r:id="rId13"/>
    <p:sldLayoutId id="2147483675" r:id="rId14"/>
    <p:sldLayoutId id="214748367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Visão e Conceito: JetLocker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94736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/>
              <a:t>“Um </a:t>
            </a:r>
            <a:r>
              <a:rPr lang="en" sz="2300" i="1" dirty="0"/>
              <a:t>upgrade</a:t>
            </a:r>
            <a:r>
              <a:rPr lang="en" sz="2300" dirty="0"/>
              <a:t> na sua forma de viajar”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14D91B-D091-47EA-82D0-4DF3711E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54"/>
            <a:ext cx="5115746" cy="5115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2352FF62-C294-4A1F-86B7-0C8150AF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57338">
            <a:off x="2851628" y="1632864"/>
            <a:ext cx="3471049" cy="3471049"/>
          </a:xfrm>
          <a:prstGeom prst="rect">
            <a:avLst/>
          </a:prstGeom>
        </p:spPr>
      </p:pic>
      <p:sp>
        <p:nvSpPr>
          <p:cNvPr id="19" name="Nuvem 18">
            <a:extLst>
              <a:ext uri="{FF2B5EF4-FFF2-40B4-BE49-F238E27FC236}">
                <a16:creationId xmlns:a16="http://schemas.microsoft.com/office/drawing/2014/main" id="{75D6DE46-932E-494D-8626-2222508D28A6}"/>
              </a:ext>
            </a:extLst>
          </p:cNvPr>
          <p:cNvSpPr/>
          <p:nvPr/>
        </p:nvSpPr>
        <p:spPr>
          <a:xfrm>
            <a:off x="5897307" y="2987358"/>
            <a:ext cx="2563209" cy="1652068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Nuvem 17">
            <a:extLst>
              <a:ext uri="{FF2B5EF4-FFF2-40B4-BE49-F238E27FC236}">
                <a16:creationId xmlns:a16="http://schemas.microsoft.com/office/drawing/2014/main" id="{3CBFDABE-6735-4985-8AA3-928DE4BE5383}"/>
              </a:ext>
            </a:extLst>
          </p:cNvPr>
          <p:cNvSpPr/>
          <p:nvPr/>
        </p:nvSpPr>
        <p:spPr>
          <a:xfrm rot="431228">
            <a:off x="5706754" y="618898"/>
            <a:ext cx="2249429" cy="1595067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Nuvem 15">
            <a:extLst>
              <a:ext uri="{FF2B5EF4-FFF2-40B4-BE49-F238E27FC236}">
                <a16:creationId xmlns:a16="http://schemas.microsoft.com/office/drawing/2014/main" id="{5B90A122-366D-4EB7-8D34-7F08E7236166}"/>
              </a:ext>
            </a:extLst>
          </p:cNvPr>
          <p:cNvSpPr/>
          <p:nvPr/>
        </p:nvSpPr>
        <p:spPr>
          <a:xfrm rot="607243">
            <a:off x="3224336" y="1305885"/>
            <a:ext cx="2375055" cy="1718650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Nuvem 16">
            <a:extLst>
              <a:ext uri="{FF2B5EF4-FFF2-40B4-BE49-F238E27FC236}">
                <a16:creationId xmlns:a16="http://schemas.microsoft.com/office/drawing/2014/main" id="{8E815F6C-C263-45BD-9CE4-C6F00BFE9D50}"/>
              </a:ext>
            </a:extLst>
          </p:cNvPr>
          <p:cNvSpPr/>
          <p:nvPr/>
        </p:nvSpPr>
        <p:spPr>
          <a:xfrm rot="469564">
            <a:off x="749770" y="2590655"/>
            <a:ext cx="2588400" cy="1707804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Nuvem 14">
            <a:extLst>
              <a:ext uri="{FF2B5EF4-FFF2-40B4-BE49-F238E27FC236}">
                <a16:creationId xmlns:a16="http://schemas.microsoft.com/office/drawing/2014/main" id="{F2C73853-3985-49F6-839B-0AD224A634A4}"/>
              </a:ext>
            </a:extLst>
          </p:cNvPr>
          <p:cNvSpPr/>
          <p:nvPr/>
        </p:nvSpPr>
        <p:spPr>
          <a:xfrm rot="424459">
            <a:off x="375356" y="384476"/>
            <a:ext cx="2588329" cy="1853012"/>
          </a:xfrm>
          <a:prstGeom prst="cloud">
            <a:avLst/>
          </a:prstGeom>
          <a:solidFill>
            <a:schemeClr val="accent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575C93-96B4-4C6C-BE19-3880A8E2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Geração de Valor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55D558-5209-4F9D-BB7F-E3E1EC6FC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70" y="587678"/>
            <a:ext cx="1764900" cy="457200"/>
          </a:xfrm>
        </p:spPr>
        <p:txBody>
          <a:bodyPr/>
          <a:lstStyle/>
          <a:p>
            <a:r>
              <a:rPr lang="pt-PT" dirty="0"/>
              <a:t>Aumento do número de clientes a utilizar aeroportos geridos pela ANA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5F5B242-120A-4F9B-A4AD-079AA12A17C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73849" y="1773712"/>
            <a:ext cx="1764900" cy="457200"/>
          </a:xfrm>
        </p:spPr>
        <p:txBody>
          <a:bodyPr/>
          <a:lstStyle/>
          <a:p>
            <a:r>
              <a:rPr lang="pt-PT" dirty="0"/>
              <a:t>Aumento dos lucros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76B0644-FF73-4D1E-A9F5-AFC80951361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974308" y="1060930"/>
            <a:ext cx="1764900" cy="457200"/>
          </a:xfrm>
        </p:spPr>
        <p:txBody>
          <a:bodyPr/>
          <a:lstStyle/>
          <a:p>
            <a:r>
              <a:rPr lang="pt-PT" dirty="0"/>
              <a:t>Maior satisfação dos clientes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153D12A6-7D20-4161-85FE-F01F7AED104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161520" y="2987358"/>
            <a:ext cx="1764900" cy="457200"/>
          </a:xfrm>
        </p:spPr>
        <p:txBody>
          <a:bodyPr/>
          <a:lstStyle/>
          <a:p>
            <a:r>
              <a:rPr lang="pt-PT" dirty="0"/>
              <a:t>Reconhecimento entre os seus competidores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CFE79F0-7AF1-4876-97D6-4672FEDD9D6C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297177" y="3356192"/>
            <a:ext cx="1764900" cy="457200"/>
          </a:xfrm>
        </p:spPr>
        <p:txBody>
          <a:bodyPr/>
          <a:lstStyle/>
          <a:p>
            <a:r>
              <a:rPr lang="pt-PT" dirty="0"/>
              <a:t>Exploração de um novo setor do mercado</a:t>
            </a:r>
          </a:p>
        </p:txBody>
      </p:sp>
    </p:spTree>
    <p:extLst>
      <p:ext uri="{BB962C8B-B14F-4D97-AF65-F5344CB8AC3E}">
        <p14:creationId xmlns:p14="http://schemas.microsoft.com/office/powerpoint/2010/main" val="61590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Tem alguma questão</a:t>
            </a:r>
            <a:r>
              <a:rPr lang="en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>
                <a:solidFill>
                  <a:schemeClr val="dk2"/>
                </a:solidFill>
              </a:rPr>
              <a:t>j</a:t>
            </a:r>
            <a:r>
              <a:rPr lang="pt-PT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etlo</a:t>
            </a:r>
            <a:r>
              <a:rPr lang="pt-PT" dirty="0" err="1">
                <a:solidFill>
                  <a:schemeClr val="dk2"/>
                </a:solidFill>
              </a:rPr>
              <a:t>cker.support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@</a:t>
            </a:r>
            <a:r>
              <a:rPr lang="en" dirty="0">
                <a:solidFill>
                  <a:schemeClr val="dk2"/>
                </a:solidFill>
              </a:rPr>
              <a:t>gmail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.com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+91  620 421 838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www.jetlocker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.com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267087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D33D95D-09ED-4F19-895F-7D84412E4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44" y="313845"/>
            <a:ext cx="2075890" cy="20758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B01662-8F63-4FD0-9FF7-83C57CD3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950" y="1790380"/>
            <a:ext cx="4764100" cy="2351315"/>
          </a:xfrm>
        </p:spPr>
        <p:txBody>
          <a:bodyPr/>
          <a:lstStyle/>
          <a:p>
            <a:r>
              <a:rPr lang="pt-PT" sz="2400" dirty="0"/>
              <a:t>Imagine que é um turista que pretende visitar os Alpes em Espanha e que transporta consigo, no avião, equipamento para praticar ski</a:t>
            </a:r>
          </a:p>
        </p:txBody>
      </p:sp>
    </p:spTree>
    <p:extLst>
      <p:ext uri="{BB962C8B-B14F-4D97-AF65-F5344CB8AC3E}">
        <p14:creationId xmlns:p14="http://schemas.microsoft.com/office/powerpoint/2010/main" val="230995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9"/>
          <p:cNvSpPr txBox="1"/>
          <p:nvPr/>
        </p:nvSpPr>
        <p:spPr>
          <a:xfrm>
            <a:off x="4039175" y="1473608"/>
            <a:ext cx="106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75" y="3513869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77C6FC"/>
                </a:solidFill>
              </a:rPr>
              <a:t>O NOSSO NEGÓCIO</a:t>
            </a:r>
            <a:endParaRPr sz="4400" dirty="0">
              <a:solidFill>
                <a:srgbClr val="77C6FC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B579BA-AA0C-4E41-B2DC-3B1DB06D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41" y="707201"/>
            <a:ext cx="2806668" cy="28066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FCD7B4-8008-46B8-8C87-8D66DB197F1F}"/>
              </a:ext>
            </a:extLst>
          </p:cNvPr>
          <p:cNvSpPr/>
          <p:nvPr/>
        </p:nvSpPr>
        <p:spPr>
          <a:xfrm>
            <a:off x="4732867" y="175622"/>
            <a:ext cx="3685250" cy="45911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DF0F7F-4BE8-4483-BEB3-0671BED5C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510" y="371097"/>
            <a:ext cx="3218700" cy="572700"/>
          </a:xfrm>
        </p:spPr>
        <p:txBody>
          <a:bodyPr/>
          <a:lstStyle/>
          <a:p>
            <a:r>
              <a:rPr lang="pt-PT" dirty="0"/>
              <a:t>Promotor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BE9222-D4D9-4E6A-AB16-C59176D76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3690" y="1015550"/>
            <a:ext cx="2764256" cy="457200"/>
          </a:xfrm>
        </p:spPr>
        <p:txBody>
          <a:bodyPr/>
          <a:lstStyle/>
          <a:p>
            <a:r>
              <a:rPr lang="pt-PT" dirty="0"/>
              <a:t>ANA – Aeroportos Portugal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7FEBC65-B098-4003-BD27-20CA1132215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03690" y="1340972"/>
            <a:ext cx="3514427" cy="610800"/>
          </a:xfrm>
        </p:spPr>
        <p:txBody>
          <a:bodyPr/>
          <a:lstStyle/>
          <a:p>
            <a:r>
              <a:rPr lang="pt-PT" dirty="0"/>
              <a:t>Autoridade responsável por 10 aeroportos portugueses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5D30E98-C319-49C8-A25E-1FAEA802D66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03690" y="2139427"/>
            <a:ext cx="2184000" cy="457200"/>
          </a:xfrm>
        </p:spPr>
        <p:txBody>
          <a:bodyPr/>
          <a:lstStyle/>
          <a:p>
            <a:r>
              <a:rPr lang="pt-PT" dirty="0"/>
              <a:t>Passageiros em 2020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BBDB2B77-69F4-40B2-ACB0-EC7B6C717C1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03690" y="2483724"/>
            <a:ext cx="2184000" cy="610800"/>
          </a:xfrm>
        </p:spPr>
        <p:txBody>
          <a:bodyPr/>
          <a:lstStyle/>
          <a:p>
            <a:r>
              <a:rPr lang="pt-PT" dirty="0"/>
              <a:t>Mais de 18 milhões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C1342F72-D42C-4421-B554-3E1310D0363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903690" y="3070774"/>
            <a:ext cx="2184000" cy="457200"/>
          </a:xfrm>
        </p:spPr>
        <p:txBody>
          <a:bodyPr/>
          <a:lstStyle/>
          <a:p>
            <a:r>
              <a:rPr lang="pt-PT" dirty="0"/>
              <a:t>Caraterísticas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EDA1D226-5CB0-4559-B8BC-94A2354AA73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903690" y="3466878"/>
            <a:ext cx="3368430" cy="610800"/>
          </a:xfrm>
        </p:spPr>
        <p:txBody>
          <a:bodyPr/>
          <a:lstStyle/>
          <a:p>
            <a:r>
              <a:rPr lang="pt-PT" dirty="0"/>
              <a:t>Colaboração com 54 companhias aéreas</a:t>
            </a:r>
          </a:p>
          <a:p>
            <a:r>
              <a:rPr lang="pt-PT" dirty="0"/>
              <a:t>Cerca de 152 destinos para visitar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6907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80DF6-48EB-47CA-A239-CA352506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57" y="1674538"/>
            <a:ext cx="3904500" cy="1902000"/>
          </a:xfrm>
        </p:spPr>
        <p:txBody>
          <a:bodyPr/>
          <a:lstStyle/>
          <a:p>
            <a:r>
              <a:rPr lang="pt-PT" dirty="0"/>
              <a:t>PORQUÊ?</a:t>
            </a:r>
          </a:p>
        </p:txBody>
      </p:sp>
    </p:spTree>
    <p:extLst>
      <p:ext uri="{BB962C8B-B14F-4D97-AF65-F5344CB8AC3E}">
        <p14:creationId xmlns:p14="http://schemas.microsoft.com/office/powerpoint/2010/main" val="190356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2495;p73">
            <a:extLst>
              <a:ext uri="{FF2B5EF4-FFF2-40B4-BE49-F238E27FC236}">
                <a16:creationId xmlns:a16="http://schemas.microsoft.com/office/drawing/2014/main" id="{07D803B6-B02E-4683-9BF8-5E1901EF075C}"/>
              </a:ext>
            </a:extLst>
          </p:cNvPr>
          <p:cNvGrpSpPr/>
          <p:nvPr/>
        </p:nvGrpSpPr>
        <p:grpSpPr>
          <a:xfrm>
            <a:off x="1148763" y="931209"/>
            <a:ext cx="6846474" cy="3281082"/>
            <a:chOff x="238125" y="1188750"/>
            <a:chExt cx="7140450" cy="3335550"/>
          </a:xfrm>
        </p:grpSpPr>
        <p:sp>
          <p:nvSpPr>
            <p:cNvPr id="8" name="Google Shape;12496;p73">
              <a:extLst>
                <a:ext uri="{FF2B5EF4-FFF2-40B4-BE49-F238E27FC236}">
                  <a16:creationId xmlns:a16="http://schemas.microsoft.com/office/drawing/2014/main" id="{D093B3C6-A0B1-4464-A100-611B10803F1B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2400" dirty="0">
                  <a:solidFill>
                    <a:schemeClr val="accent2">
                      <a:lumMod val="25000"/>
                    </a:schemeClr>
                  </a:solidFill>
                  <a:latin typeface="Fjalla One" panose="020B0604020202020204" charset="0"/>
                </a:rPr>
                <a:t>Simplicidade</a:t>
              </a:r>
              <a:endParaRPr sz="2400" dirty="0">
                <a:solidFill>
                  <a:schemeClr val="accent2">
                    <a:lumMod val="25000"/>
                  </a:schemeClr>
                </a:solidFill>
                <a:latin typeface="Fjalla One" panose="020B0604020202020204" charset="0"/>
              </a:endParaRPr>
            </a:p>
          </p:txBody>
        </p:sp>
        <p:sp>
          <p:nvSpPr>
            <p:cNvPr id="9" name="Google Shape;12497;p73">
              <a:extLst>
                <a:ext uri="{FF2B5EF4-FFF2-40B4-BE49-F238E27FC236}">
                  <a16:creationId xmlns:a16="http://schemas.microsoft.com/office/drawing/2014/main" id="{79E36E57-7620-4528-AFF7-4DF05FA64202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2400" dirty="0">
                  <a:solidFill>
                    <a:schemeClr val="accent2">
                      <a:lumMod val="25000"/>
                    </a:schemeClr>
                  </a:solidFill>
                  <a:latin typeface="Fjalla One" panose="020B0604020202020204" charset="0"/>
                </a:rPr>
                <a:t>Confiança</a:t>
              </a:r>
              <a:endParaRPr sz="2400" dirty="0">
                <a:solidFill>
                  <a:schemeClr val="accent2">
                    <a:lumMod val="25000"/>
                  </a:schemeClr>
                </a:solidFill>
                <a:latin typeface="Fjalla One" panose="020B0604020202020204" charset="0"/>
              </a:endParaRPr>
            </a:p>
          </p:txBody>
        </p:sp>
        <p:sp>
          <p:nvSpPr>
            <p:cNvPr id="10" name="Google Shape;12498;p73">
              <a:extLst>
                <a:ext uri="{FF2B5EF4-FFF2-40B4-BE49-F238E27FC236}">
                  <a16:creationId xmlns:a16="http://schemas.microsoft.com/office/drawing/2014/main" id="{0563C0DA-2AA8-4E12-8382-CED75F4205BB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2400" dirty="0">
                  <a:solidFill>
                    <a:schemeClr val="accent2">
                      <a:lumMod val="25000"/>
                    </a:schemeClr>
                  </a:solidFill>
                  <a:latin typeface="Fjalla One" panose="020B0604020202020204" charset="0"/>
                </a:rPr>
                <a:t>Acessibilidade</a:t>
              </a:r>
              <a:endParaRPr sz="2400" dirty="0">
                <a:solidFill>
                  <a:schemeClr val="accent2">
                    <a:lumMod val="25000"/>
                  </a:schemeClr>
                </a:solidFill>
                <a:latin typeface="Fjalla One" panose="020B0604020202020204" charset="0"/>
              </a:endParaRPr>
            </a:p>
          </p:txBody>
        </p:sp>
        <p:sp>
          <p:nvSpPr>
            <p:cNvPr id="11" name="Google Shape;12499;p73">
              <a:extLst>
                <a:ext uri="{FF2B5EF4-FFF2-40B4-BE49-F238E27FC236}">
                  <a16:creationId xmlns:a16="http://schemas.microsoft.com/office/drawing/2014/main" id="{D557D6BD-145E-4641-A90A-3BC316118221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2400" dirty="0">
                  <a:solidFill>
                    <a:schemeClr val="accent2">
                      <a:lumMod val="25000"/>
                    </a:schemeClr>
                  </a:solidFill>
                  <a:latin typeface="Fjalla One" panose="020B0604020202020204" charset="0"/>
                </a:rPr>
                <a:t>Eficiência</a:t>
              </a:r>
              <a:endParaRPr sz="2400" dirty="0">
                <a:solidFill>
                  <a:schemeClr val="accent2">
                    <a:lumMod val="25000"/>
                  </a:schemeClr>
                </a:solidFill>
                <a:latin typeface="Fjalla One" panose="020B0604020202020204" charset="0"/>
              </a:endParaRPr>
            </a:p>
          </p:txBody>
        </p:sp>
        <p:sp>
          <p:nvSpPr>
            <p:cNvPr id="12" name="Google Shape;12500;p73">
              <a:extLst>
                <a:ext uri="{FF2B5EF4-FFF2-40B4-BE49-F238E27FC236}">
                  <a16:creationId xmlns:a16="http://schemas.microsoft.com/office/drawing/2014/main" id="{20744708-EA24-4CEF-A92A-39655C968B05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3200" dirty="0">
                  <a:solidFill>
                    <a:schemeClr val="accent2">
                      <a:lumMod val="25000"/>
                    </a:schemeClr>
                  </a:solidFill>
                  <a:latin typeface="Fjalla One" panose="020B0604020202020204" charset="0"/>
                </a:rPr>
                <a:t>Objetivos</a:t>
              </a:r>
              <a:endParaRPr sz="3200" dirty="0">
                <a:solidFill>
                  <a:schemeClr val="accent2">
                    <a:lumMod val="25000"/>
                  </a:schemeClr>
                </a:solidFill>
                <a:latin typeface="Fjalla On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78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51000"/>
          </a:schemeClr>
        </a:solidFill>
        <a:effectLst/>
      </p:bgPr>
    </p:bg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Mudança do Modelo de Serviço</a:t>
            </a:r>
            <a:endParaRPr dirty="0"/>
          </a:p>
        </p:txBody>
      </p:sp>
      <p:grpSp>
        <p:nvGrpSpPr>
          <p:cNvPr id="51" name="Google Shape;11848;p71">
            <a:extLst>
              <a:ext uri="{FF2B5EF4-FFF2-40B4-BE49-F238E27FC236}">
                <a16:creationId xmlns:a16="http://schemas.microsoft.com/office/drawing/2014/main" id="{5AA01F5B-3AA5-449B-985C-D822BC8FE2A9}"/>
              </a:ext>
            </a:extLst>
          </p:cNvPr>
          <p:cNvGrpSpPr/>
          <p:nvPr/>
        </p:nvGrpSpPr>
        <p:grpSpPr>
          <a:xfrm>
            <a:off x="1580217" y="1476645"/>
            <a:ext cx="5983565" cy="2633574"/>
            <a:chOff x="3530532" y="1552933"/>
            <a:chExt cx="1270911" cy="580991"/>
          </a:xfrm>
        </p:grpSpPr>
        <p:grpSp>
          <p:nvGrpSpPr>
            <p:cNvPr id="52" name="Google Shape;11849;p71">
              <a:extLst>
                <a:ext uri="{FF2B5EF4-FFF2-40B4-BE49-F238E27FC236}">
                  <a16:creationId xmlns:a16="http://schemas.microsoft.com/office/drawing/2014/main" id="{C2DEFF9D-D4F5-4B99-A8F5-A2DB4781544B}"/>
                </a:ext>
              </a:extLst>
            </p:cNvPr>
            <p:cNvGrpSpPr/>
            <p:nvPr/>
          </p:nvGrpSpPr>
          <p:grpSpPr>
            <a:xfrm>
              <a:off x="3720318" y="1857562"/>
              <a:ext cx="893325" cy="54"/>
              <a:chOff x="3720318" y="1857562"/>
              <a:chExt cx="893325" cy="54"/>
            </a:xfrm>
          </p:grpSpPr>
          <p:cxnSp>
            <p:nvCxnSpPr>
              <p:cNvPr id="69" name="Google Shape;11850;p71">
                <a:extLst>
                  <a:ext uri="{FF2B5EF4-FFF2-40B4-BE49-F238E27FC236}">
                    <a16:creationId xmlns:a16="http://schemas.microsoft.com/office/drawing/2014/main" id="{667AA268-A86C-49B3-A37D-46B2C8C76A8D}"/>
                  </a:ext>
                </a:extLst>
              </p:cNvPr>
              <p:cNvCxnSpPr>
                <a:endCxn id="59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11852;p71">
                <a:extLst>
                  <a:ext uri="{FF2B5EF4-FFF2-40B4-BE49-F238E27FC236}">
                    <a16:creationId xmlns:a16="http://schemas.microsoft.com/office/drawing/2014/main" id="{C83FCC1E-C4F2-498D-9008-AF8D920E9929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11853;p71">
                <a:extLst>
                  <a:ext uri="{FF2B5EF4-FFF2-40B4-BE49-F238E27FC236}">
                    <a16:creationId xmlns:a16="http://schemas.microsoft.com/office/drawing/2014/main" id="{E0627AA0-9EE5-41E1-91B2-E28B62A3D722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" name="Google Shape;11855;p71">
              <a:extLst>
                <a:ext uri="{FF2B5EF4-FFF2-40B4-BE49-F238E27FC236}">
                  <a16:creationId xmlns:a16="http://schemas.microsoft.com/office/drawing/2014/main" id="{35CEFD6C-1998-4D7F-89FE-400739C5F80B}"/>
                </a:ext>
              </a:extLst>
            </p:cNvPr>
            <p:cNvGrpSpPr/>
            <p:nvPr/>
          </p:nvGrpSpPr>
          <p:grpSpPr>
            <a:xfrm>
              <a:off x="3621930" y="1575975"/>
              <a:ext cx="365586" cy="282547"/>
              <a:chOff x="3621930" y="1575975"/>
              <a:chExt cx="365586" cy="282547"/>
            </a:xfrm>
          </p:grpSpPr>
          <p:cxnSp>
            <p:nvCxnSpPr>
              <p:cNvPr id="67" name="Google Shape;11856;p71">
                <a:extLst>
                  <a:ext uri="{FF2B5EF4-FFF2-40B4-BE49-F238E27FC236}">
                    <a16:creationId xmlns:a16="http://schemas.microsoft.com/office/drawing/2014/main" id="{A96D8892-E4E5-45AC-B7B4-AA79DCBA121A}"/>
                  </a:ext>
                </a:extLst>
              </p:cNvPr>
              <p:cNvCxnSpPr/>
              <p:nvPr/>
            </p:nvCxnSpPr>
            <p:spPr>
              <a:xfrm rot="10800000">
                <a:off x="3807018" y="1685422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8" name="Google Shape;11857;p71">
                <a:extLst>
                  <a:ext uri="{FF2B5EF4-FFF2-40B4-BE49-F238E27FC236}">
                    <a16:creationId xmlns:a16="http://schemas.microsoft.com/office/drawing/2014/main" id="{AE9C8F38-6077-46C7-9580-79B33B6EE89C}"/>
                  </a:ext>
                </a:extLst>
              </p:cNvPr>
              <p:cNvSpPr/>
              <p:nvPr/>
            </p:nvSpPr>
            <p:spPr>
              <a:xfrm>
                <a:off x="3621930" y="1575975"/>
                <a:ext cx="365586" cy="108487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PT" dirty="0">
                    <a:latin typeface="Barlow Semi Condensed" panose="00000506000000000000" pitchFamily="2" charset="0"/>
                  </a:rPr>
                  <a:t>Pedido de recolha de bagagem</a:t>
                </a:r>
                <a:endParaRPr dirty="0">
                  <a:latin typeface="Barlow Semi Condensed" panose="00000506000000000000" pitchFamily="2" charset="0"/>
                </a:endParaRPr>
              </a:p>
            </p:txBody>
          </p:sp>
        </p:grpSp>
        <p:sp>
          <p:nvSpPr>
            <p:cNvPr id="54" name="Google Shape;11858;p71">
              <a:extLst>
                <a:ext uri="{FF2B5EF4-FFF2-40B4-BE49-F238E27FC236}">
                  <a16:creationId xmlns:a16="http://schemas.microsoft.com/office/drawing/2014/main" id="{6E009272-25C6-490B-BEB7-8C75D04C43CB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59;p71">
              <a:extLst>
                <a:ext uri="{FF2B5EF4-FFF2-40B4-BE49-F238E27FC236}">
                  <a16:creationId xmlns:a16="http://schemas.microsoft.com/office/drawing/2014/main" id="{9F372DD4-E00B-4424-9B6C-7A0E7E368FB6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11860;p71">
              <a:extLst>
                <a:ext uri="{FF2B5EF4-FFF2-40B4-BE49-F238E27FC236}">
                  <a16:creationId xmlns:a16="http://schemas.microsoft.com/office/drawing/2014/main" id="{1C1AFE78-2189-462C-8D32-6CB63BC6DE79}"/>
                </a:ext>
              </a:extLst>
            </p:cNvPr>
            <p:cNvGrpSpPr/>
            <p:nvPr/>
          </p:nvGrpSpPr>
          <p:grpSpPr>
            <a:xfrm>
              <a:off x="3935437" y="1858194"/>
              <a:ext cx="448824" cy="275730"/>
              <a:chOff x="3935437" y="1858194"/>
              <a:chExt cx="448824" cy="275730"/>
            </a:xfrm>
          </p:grpSpPr>
          <p:cxnSp>
            <p:nvCxnSpPr>
              <p:cNvPr id="65" name="Google Shape;11861;p71">
                <a:extLst>
                  <a:ext uri="{FF2B5EF4-FFF2-40B4-BE49-F238E27FC236}">
                    <a16:creationId xmlns:a16="http://schemas.microsoft.com/office/drawing/2014/main" id="{739C8A87-3FF9-44A5-861B-7E7F71B4B9A9}"/>
                  </a:ext>
                </a:extLst>
              </p:cNvPr>
              <p:cNvCxnSpPr/>
              <p:nvPr/>
            </p:nvCxnSpPr>
            <p:spPr>
              <a:xfrm rot="10800000">
                <a:off x="4160544" y="1858194"/>
                <a:ext cx="0" cy="14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" name="Google Shape;11862;p71">
                <a:extLst>
                  <a:ext uri="{FF2B5EF4-FFF2-40B4-BE49-F238E27FC236}">
                    <a16:creationId xmlns:a16="http://schemas.microsoft.com/office/drawing/2014/main" id="{8C245ED1-8898-4E56-92D4-6401942AB0CD}"/>
                  </a:ext>
                </a:extLst>
              </p:cNvPr>
              <p:cNvSpPr/>
              <p:nvPr/>
            </p:nvSpPr>
            <p:spPr>
              <a:xfrm>
                <a:off x="3935437" y="2002817"/>
                <a:ext cx="448824" cy="131107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PT" dirty="0">
                    <a:latin typeface="Barlow Semi Condensed" panose="00000506000000000000" pitchFamily="2" charset="0"/>
                  </a:rPr>
                  <a:t>Transporte da bagagem até ao local de recolha</a:t>
                </a:r>
                <a:endParaRPr dirty="0">
                  <a:latin typeface="Barlow Semi Condensed" panose="00000506000000000000" pitchFamily="2" charset="0"/>
                </a:endParaRPr>
              </a:p>
            </p:txBody>
          </p:sp>
        </p:grpSp>
        <p:grpSp>
          <p:nvGrpSpPr>
            <p:cNvPr id="57" name="Google Shape;11863;p71">
              <a:extLst>
                <a:ext uri="{FF2B5EF4-FFF2-40B4-BE49-F238E27FC236}">
                  <a16:creationId xmlns:a16="http://schemas.microsoft.com/office/drawing/2014/main" id="{9792189B-DD3D-4752-8876-B58DE6F34599}"/>
                </a:ext>
              </a:extLst>
            </p:cNvPr>
            <p:cNvGrpSpPr/>
            <p:nvPr/>
          </p:nvGrpSpPr>
          <p:grpSpPr>
            <a:xfrm>
              <a:off x="4387115" y="1552933"/>
              <a:ext cx="286500" cy="305589"/>
              <a:chOff x="4387115" y="1552933"/>
              <a:chExt cx="286500" cy="305589"/>
            </a:xfrm>
          </p:grpSpPr>
          <p:cxnSp>
            <p:nvCxnSpPr>
              <p:cNvPr id="63" name="Google Shape;11864;p71">
                <a:extLst>
                  <a:ext uri="{FF2B5EF4-FFF2-40B4-BE49-F238E27FC236}">
                    <a16:creationId xmlns:a16="http://schemas.microsoft.com/office/drawing/2014/main" id="{26DDD18C-8F11-483C-AD1F-1416BEAF9100}"/>
                  </a:ext>
                </a:extLst>
              </p:cNvPr>
              <p:cNvCxnSpPr/>
              <p:nvPr/>
            </p:nvCxnSpPr>
            <p:spPr>
              <a:xfrm rot="10800000">
                <a:off x="4530365" y="1685422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" name="Google Shape;11865;p71">
                <a:extLst>
                  <a:ext uri="{FF2B5EF4-FFF2-40B4-BE49-F238E27FC236}">
                    <a16:creationId xmlns:a16="http://schemas.microsoft.com/office/drawing/2014/main" id="{F364473B-E0EE-47A0-AB3B-EDA8A7FE8C63}"/>
                  </a:ext>
                </a:extLst>
              </p:cNvPr>
              <p:cNvSpPr/>
              <p:nvPr/>
            </p:nvSpPr>
            <p:spPr>
              <a:xfrm>
                <a:off x="4387115" y="1552933"/>
                <a:ext cx="286500" cy="131108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PT" dirty="0">
                    <a:latin typeface="Barlow Semi Condensed" panose="00000506000000000000" pitchFamily="2" charset="0"/>
                  </a:rPr>
                  <a:t>Recolha da bagagem</a:t>
                </a:r>
                <a:endParaRPr dirty="0">
                  <a:latin typeface="Barlow Semi Condensed" panose="00000506000000000000" pitchFamily="2" charset="0"/>
                </a:endParaRPr>
              </a:p>
            </p:txBody>
          </p:sp>
        </p:grpSp>
        <p:sp>
          <p:nvSpPr>
            <p:cNvPr id="58" name="Google Shape;11866;p71">
              <a:extLst>
                <a:ext uri="{FF2B5EF4-FFF2-40B4-BE49-F238E27FC236}">
                  <a16:creationId xmlns:a16="http://schemas.microsoft.com/office/drawing/2014/main" id="{4BE363A9-5E8B-497C-8679-311379B5D0D3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51;p71">
              <a:extLst>
                <a:ext uri="{FF2B5EF4-FFF2-40B4-BE49-F238E27FC236}">
                  <a16:creationId xmlns:a16="http://schemas.microsoft.com/office/drawing/2014/main" id="{68E9D9CF-F3B5-4635-945D-25F639A93344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13844;p77">
            <a:extLst>
              <a:ext uri="{FF2B5EF4-FFF2-40B4-BE49-F238E27FC236}">
                <a16:creationId xmlns:a16="http://schemas.microsoft.com/office/drawing/2014/main" id="{EC9DB6C2-0A62-4D0C-8920-3963D586A4E2}"/>
              </a:ext>
            </a:extLst>
          </p:cNvPr>
          <p:cNvSpPr/>
          <p:nvPr/>
        </p:nvSpPr>
        <p:spPr>
          <a:xfrm>
            <a:off x="1754008" y="2638693"/>
            <a:ext cx="542562" cy="512945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3365;p75">
            <a:extLst>
              <a:ext uri="{FF2B5EF4-FFF2-40B4-BE49-F238E27FC236}">
                <a16:creationId xmlns:a16="http://schemas.microsoft.com/office/drawing/2014/main" id="{0F9A38C3-0753-4390-822D-1D250205347D}"/>
              </a:ext>
            </a:extLst>
          </p:cNvPr>
          <p:cNvSpPr/>
          <p:nvPr/>
        </p:nvSpPr>
        <p:spPr>
          <a:xfrm>
            <a:off x="3548859" y="2650888"/>
            <a:ext cx="467600" cy="554164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5" name="Google Shape;14027;p77">
            <a:extLst>
              <a:ext uri="{FF2B5EF4-FFF2-40B4-BE49-F238E27FC236}">
                <a16:creationId xmlns:a16="http://schemas.microsoft.com/office/drawing/2014/main" id="{453C65C0-0948-45AA-9937-5E30314647AC}"/>
              </a:ext>
            </a:extLst>
          </p:cNvPr>
          <p:cNvSpPr/>
          <p:nvPr/>
        </p:nvSpPr>
        <p:spPr>
          <a:xfrm>
            <a:off x="5160056" y="2594452"/>
            <a:ext cx="542098" cy="526092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14433;p78">
            <a:extLst>
              <a:ext uri="{FF2B5EF4-FFF2-40B4-BE49-F238E27FC236}">
                <a16:creationId xmlns:a16="http://schemas.microsoft.com/office/drawing/2014/main" id="{294D1CC4-CC48-4A3E-8341-26FEAA0AE61E}"/>
              </a:ext>
            </a:extLst>
          </p:cNvPr>
          <p:cNvGrpSpPr/>
          <p:nvPr/>
        </p:nvGrpSpPr>
        <p:grpSpPr>
          <a:xfrm>
            <a:off x="6857174" y="2568276"/>
            <a:ext cx="527653" cy="540210"/>
            <a:chOff x="-55225575" y="1903275"/>
            <a:chExt cx="318225" cy="316650"/>
          </a:xfrm>
        </p:grpSpPr>
        <p:sp>
          <p:nvSpPr>
            <p:cNvPr id="77" name="Google Shape;14434;p78">
              <a:extLst>
                <a:ext uri="{FF2B5EF4-FFF2-40B4-BE49-F238E27FC236}">
                  <a16:creationId xmlns:a16="http://schemas.microsoft.com/office/drawing/2014/main" id="{B5E6B8D6-20A1-4F96-9B01-19E50ED54122}"/>
                </a:ext>
              </a:extLst>
            </p:cNvPr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35;p78">
              <a:extLst>
                <a:ext uri="{FF2B5EF4-FFF2-40B4-BE49-F238E27FC236}">
                  <a16:creationId xmlns:a16="http://schemas.microsoft.com/office/drawing/2014/main" id="{A1645B4F-D5F0-4FA3-BE30-37BAE0A2A326}"/>
                </a:ext>
              </a:extLst>
            </p:cNvPr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36;p78">
              <a:extLst>
                <a:ext uri="{FF2B5EF4-FFF2-40B4-BE49-F238E27FC236}">
                  <a16:creationId xmlns:a16="http://schemas.microsoft.com/office/drawing/2014/main" id="{69F99D5C-0E87-4E3F-9BED-DA850FEA37D0}"/>
                </a:ext>
              </a:extLst>
            </p:cNvPr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37;p78">
              <a:extLst>
                <a:ext uri="{FF2B5EF4-FFF2-40B4-BE49-F238E27FC236}">
                  <a16:creationId xmlns:a16="http://schemas.microsoft.com/office/drawing/2014/main" id="{6D8AF9B3-B864-48A8-A1E1-E2AC5F2347B7}"/>
                </a:ext>
              </a:extLst>
            </p:cNvPr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38;p78">
              <a:extLst>
                <a:ext uri="{FF2B5EF4-FFF2-40B4-BE49-F238E27FC236}">
                  <a16:creationId xmlns:a16="http://schemas.microsoft.com/office/drawing/2014/main" id="{9DA1F972-CCEA-4D3C-BE65-149413861128}"/>
                </a:ext>
              </a:extLst>
            </p:cNvPr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BA5421-E663-4145-8F22-EFB517BB3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72" t="24524" r="11635" b="15251"/>
          <a:stretch/>
        </p:blipFill>
        <p:spPr>
          <a:xfrm>
            <a:off x="4654997" y="1637205"/>
            <a:ext cx="2797045" cy="1589986"/>
          </a:xfrm>
          <a:prstGeom prst="rect">
            <a:avLst/>
          </a:prstGeom>
        </p:spPr>
      </p:pic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59264" y="348383"/>
            <a:ext cx="5858145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 facilitar o processo aos clientes…</a:t>
            </a:r>
            <a:endParaRPr dirty="0"/>
          </a:p>
        </p:txBody>
      </p:sp>
      <p:grpSp>
        <p:nvGrpSpPr>
          <p:cNvPr id="3516" name="Google Shape;3516;p62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5084;p69" descr="Timeline background shape">
            <a:extLst>
              <a:ext uri="{FF2B5EF4-FFF2-40B4-BE49-F238E27FC236}">
                <a16:creationId xmlns:a16="http://schemas.microsoft.com/office/drawing/2014/main" id="{556FC8D6-4996-4F98-BC59-13DD92B5851B}"/>
              </a:ext>
            </a:extLst>
          </p:cNvPr>
          <p:cNvSpPr/>
          <p:nvPr/>
        </p:nvSpPr>
        <p:spPr>
          <a:xfrm>
            <a:off x="637803" y="1637205"/>
            <a:ext cx="3174069" cy="5853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accent2">
                    <a:lumMod val="25000"/>
                  </a:schemeClr>
                </a:solidFill>
                <a:latin typeface="Barlow Semi Condensed" panose="00000506000000000000" pitchFamily="2" charset="0"/>
              </a:rPr>
              <a:t>Implementação de um website</a:t>
            </a:r>
            <a:endParaRPr sz="1800" dirty="0">
              <a:solidFill>
                <a:schemeClr val="accent2">
                  <a:lumMod val="25000"/>
                </a:schemeClr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93" name="Google Shape;5084;p69" descr="Timeline background shape">
            <a:extLst>
              <a:ext uri="{FF2B5EF4-FFF2-40B4-BE49-F238E27FC236}">
                <a16:creationId xmlns:a16="http://schemas.microsoft.com/office/drawing/2014/main" id="{01C377DF-6C01-4037-988A-9B711A29EC42}"/>
              </a:ext>
            </a:extLst>
          </p:cNvPr>
          <p:cNvSpPr/>
          <p:nvPr/>
        </p:nvSpPr>
        <p:spPr>
          <a:xfrm>
            <a:off x="637803" y="2453276"/>
            <a:ext cx="3143234" cy="585299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accent2">
                    <a:lumMod val="25000"/>
                  </a:schemeClr>
                </a:solidFill>
                <a:latin typeface="Barlow Semi Condensed" panose="00000506000000000000" pitchFamily="2" charset="0"/>
              </a:rPr>
              <a:t>Implementação</a:t>
            </a:r>
            <a:r>
              <a:rPr lang="pt-PT" sz="1800" dirty="0">
                <a:solidFill>
                  <a:schemeClr val="accent2">
                    <a:lumMod val="25000"/>
                  </a:schemeClr>
                </a:solidFill>
              </a:rPr>
              <a:t> </a:t>
            </a:r>
            <a:r>
              <a:rPr lang="pt-PT" sz="1800" dirty="0">
                <a:solidFill>
                  <a:schemeClr val="accent2">
                    <a:lumMod val="25000"/>
                  </a:schemeClr>
                </a:solidFill>
                <a:latin typeface="Barlow Semi Condensed" panose="00000506000000000000" pitchFamily="2" charset="0"/>
              </a:rPr>
              <a:t>de uma app</a:t>
            </a:r>
            <a:endParaRPr sz="1800" dirty="0">
              <a:solidFill>
                <a:schemeClr val="accent2">
                  <a:lumMod val="25000"/>
                </a:schemeClr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Funções da nossa aplicação/website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/>
              <a:t>Transportar</a:t>
            </a:r>
            <a:endParaRPr sz="1800"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28288" y="1812998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Pedido de recolha da bagagem retida no aeroporto;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Consultar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1" y="1801368"/>
            <a:ext cx="21069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Verificar a ocupação e localização dos “lockers” e dos pontos de recolha;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Transferir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825496" y="3449950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Transferência do conteúdo de um “locker” ou ponto de recolha para outro;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/>
              <a:t>Reportar</a:t>
            </a:r>
            <a:endParaRPr sz="1600"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464807" y="3420336"/>
            <a:ext cx="25485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Reportar erros na funcionalidade do sistema ou danos provocados durante o transporte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07140" y="1787652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580347" y="3455098"/>
            <a:ext cx="1234194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187484" y="3433455"/>
            <a:ext cx="1277322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80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175863" y="1791936"/>
            <a:ext cx="1277322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80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240</Words>
  <Application>Microsoft Office PowerPoint</Application>
  <PresentationFormat>Apresentação no Ecrã (16:9)</PresentationFormat>
  <Paragraphs>52</Paragraphs>
  <Slides>11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8" baseType="lpstr">
      <vt:lpstr>Barlow Semi Condensed</vt:lpstr>
      <vt:lpstr>Abel</vt:lpstr>
      <vt:lpstr>Barlow Semi Condensed Medium</vt:lpstr>
      <vt:lpstr>Arial</vt:lpstr>
      <vt:lpstr>Barlow Semi Condensed Light</vt:lpstr>
      <vt:lpstr>Fjalla One</vt:lpstr>
      <vt:lpstr>Technology Consulting by Slidesgo</vt:lpstr>
      <vt:lpstr>Visão e Conceito: JetLocker</vt:lpstr>
      <vt:lpstr>Imagine que é um turista que pretende visitar os Alpes em Espanha e que transporta consigo, no avião, equipamento para praticar ski</vt:lpstr>
      <vt:lpstr>O NOSSO NEGÓCIO</vt:lpstr>
      <vt:lpstr>Promotor</vt:lpstr>
      <vt:lpstr>PORQUÊ?</vt:lpstr>
      <vt:lpstr>Apresentação do PowerPoint</vt:lpstr>
      <vt:lpstr>Mudança do Modelo de Serviço</vt:lpstr>
      <vt:lpstr>Para facilitar o processo aos clientes…</vt:lpstr>
      <vt:lpstr>Funções da nossa aplicação/website</vt:lpstr>
      <vt:lpstr>Geração de Valor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e Conceito: JetLocker</dc:title>
  <dc:creator>liarc</dc:creator>
  <cp:lastModifiedBy>Lia Cardoso</cp:lastModifiedBy>
  <cp:revision>4</cp:revision>
  <dcterms:modified xsi:type="dcterms:W3CDTF">2021-12-13T22:20:31Z</dcterms:modified>
</cp:coreProperties>
</file>